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1" r:id="rId3"/>
    <p:sldId id="282" r:id="rId5"/>
    <p:sldId id="283" r:id="rId6"/>
    <p:sldId id="284" r:id="rId7"/>
    <p:sldId id="285" r:id="rId8"/>
    <p:sldId id="289" r:id="rId9"/>
    <p:sldId id="286" r:id="rId10"/>
    <p:sldId id="287" r:id="rId11"/>
    <p:sldId id="28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C9F7"/>
    <a:srgbClr val="BDD7EE"/>
    <a:srgbClr val="0F73EE"/>
    <a:srgbClr val="1F4E79"/>
    <a:srgbClr val="6E0876"/>
    <a:srgbClr val="731AB6"/>
    <a:srgbClr val="740A47"/>
    <a:srgbClr val="720C4E"/>
    <a:srgbClr val="700E54"/>
    <a:srgbClr val="881D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77608" autoAdjust="0"/>
  </p:normalViewPr>
  <p:slideViewPr>
    <p:cSldViewPr snapToGrid="0" showGuides="1">
      <p:cViewPr varScale="1">
        <p:scale>
          <a:sx n="96" d="100"/>
          <a:sy n="96" d="100"/>
        </p:scale>
        <p:origin x="108" y="330"/>
      </p:cViewPr>
      <p:guideLst>
        <p:guide orient="horz" pos="2130"/>
        <p:guide pos="3908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9175" y="3308985"/>
            <a:ext cx="6055360" cy="1097280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基于调色板图像的隐藏法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组合 173"/>
          <p:cNvGrpSpPr/>
          <p:nvPr/>
        </p:nvGrpSpPr>
        <p:grpSpPr>
          <a:xfrm>
            <a:off x="1759762" y="1944132"/>
            <a:ext cx="4336238" cy="763004"/>
            <a:chOff x="4397979" y="1511803"/>
            <a:chExt cx="4336238" cy="763004"/>
          </a:xfrm>
        </p:grpSpPr>
        <p:sp>
          <p:nvSpPr>
            <p:cNvPr id="175" name="矩形: 圆角 174"/>
            <p:cNvSpPr/>
            <p:nvPr/>
          </p:nvSpPr>
          <p:spPr>
            <a:xfrm>
              <a:off x="4512179" y="1596162"/>
              <a:ext cx="413446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76" name="组合 175"/>
            <p:cNvGrpSpPr/>
            <p:nvPr/>
          </p:nvGrpSpPr>
          <p:grpSpPr>
            <a:xfrm>
              <a:off x="4397979" y="1511803"/>
              <a:ext cx="4336238" cy="763004"/>
              <a:chOff x="4397979" y="1511803"/>
              <a:chExt cx="4336238" cy="763004"/>
            </a:xfrm>
          </p:grpSpPr>
          <p:sp>
            <p:nvSpPr>
              <p:cNvPr id="180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81" name="矩形 180"/>
              <p:cNvSpPr/>
              <p:nvPr/>
            </p:nvSpPr>
            <p:spPr>
              <a:xfrm>
                <a:off x="4599752" y="1511803"/>
                <a:ext cx="4134465" cy="662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图像的表示方式有两种：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182" name="矩形 181"/>
          <p:cNvSpPr/>
          <p:nvPr/>
        </p:nvSpPr>
        <p:spPr>
          <a:xfrm>
            <a:off x="2332714" y="3037618"/>
            <a:ext cx="6895517" cy="58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/>
              <a:t>1</a:t>
            </a:r>
            <a:r>
              <a:rPr lang="zh-CN" altLang="en-US" sz="2400" dirty="0"/>
              <a:t>、在图像矩阵中直接存放像素的实际数据</a:t>
            </a:r>
            <a:endParaRPr lang="zh-CN" altLang="en-US" sz="2400" dirty="0"/>
          </a:p>
        </p:txBody>
      </p:sp>
      <p:sp>
        <p:nvSpPr>
          <p:cNvPr id="183" name="矩形 182"/>
          <p:cNvSpPr/>
          <p:nvPr/>
        </p:nvSpPr>
        <p:spPr>
          <a:xfrm>
            <a:off x="2332714" y="3921427"/>
            <a:ext cx="6895517" cy="58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/>
              <a:t>2</a:t>
            </a:r>
            <a:r>
              <a:rPr lang="zh-CN" altLang="en-US" sz="2400" dirty="0"/>
              <a:t>、基于调色板的图像</a:t>
            </a:r>
            <a:endParaRPr lang="zh-CN" altLang="en-US" sz="24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1259350" y="671653"/>
            <a:ext cx="3980180" cy="840105"/>
            <a:chOff x="3135993" y="1051060"/>
            <a:chExt cx="3980180" cy="840105"/>
          </a:xfrm>
        </p:grpSpPr>
        <p:sp>
          <p:nvSpPr>
            <p:cNvPr id="185" name="矩形: 圆角 184"/>
            <p:cNvSpPr/>
            <p:nvPr/>
          </p:nvSpPr>
          <p:spPr>
            <a:xfrm>
              <a:off x="3839573" y="1280930"/>
              <a:ext cx="3276600" cy="610235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3972923" y="1333635"/>
              <a:ext cx="303085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lt"/>
                </a:rPr>
                <a:t>图像的表示方式</a:t>
              </a:r>
              <a:endParaRPr lang="en-US" altLang="zh-CN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87" name="矩形 186"/>
            <p:cNvSpPr/>
            <p:nvPr/>
          </p:nvSpPr>
          <p:spPr>
            <a:xfrm>
              <a:off x="3295769" y="1051060"/>
              <a:ext cx="487680" cy="829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88" name="直接连接符 187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build="p"/>
      <p:bldP spid="1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949581" y="1790258"/>
            <a:ext cx="4827737" cy="554008"/>
            <a:chOff x="1962782" y="3317604"/>
            <a:chExt cx="4827737" cy="554008"/>
          </a:xfrm>
        </p:grpSpPr>
        <p:sp>
          <p:nvSpPr>
            <p:cNvPr id="169" name="矩形: 圆角 168"/>
            <p:cNvSpPr/>
            <p:nvPr/>
          </p:nvSpPr>
          <p:spPr>
            <a:xfrm>
              <a:off x="1962782" y="3317604"/>
              <a:ext cx="4827737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962782" y="3364081"/>
              <a:ext cx="48277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基于调色板的图像由两部分组成：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2043430" y="3117215"/>
            <a:ext cx="4431030" cy="1101725"/>
            <a:chOff x="1076853" y="5080315"/>
            <a:chExt cx="5054600" cy="1340761"/>
          </a:xfrm>
        </p:grpSpPr>
        <p:cxnSp>
          <p:nvCxnSpPr>
            <p:cNvPr id="187" name="直接连接符 186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矩形: 圆角 187"/>
            <p:cNvSpPr/>
            <p:nvPr/>
          </p:nvSpPr>
          <p:spPr>
            <a:xfrm>
              <a:off x="1076853" y="5228959"/>
              <a:ext cx="5054600" cy="1192117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9" name="矩形 188"/>
          <p:cNvSpPr/>
          <p:nvPr/>
        </p:nvSpPr>
        <p:spPr>
          <a:xfrm>
            <a:off x="2199005" y="3415665"/>
            <a:ext cx="4319270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定义了</a:t>
            </a:r>
            <a:r>
              <a:rPr lang="en-US" altLang="zh-CN" sz="2400" dirty="0">
                <a:latin typeface="+mj-lt"/>
              </a:rPr>
              <a:t>N</a:t>
            </a:r>
            <a:r>
              <a:rPr lang="zh-CN" altLang="en-US" sz="2400" dirty="0">
                <a:latin typeface="+mj-lt"/>
              </a:rPr>
              <a:t>种颜色索引对（</a:t>
            </a:r>
            <a:r>
              <a:rPr lang="en-US" altLang="zh-CN" sz="2400" dirty="0" err="1">
                <a:latin typeface="+mj-lt"/>
              </a:rPr>
              <a:t>i</a:t>
            </a:r>
            <a:r>
              <a:rPr lang="zh-CN" altLang="zh-CN" sz="2400" dirty="0" err="1">
                <a:latin typeface="+mj-lt"/>
              </a:rPr>
              <a:t>，</a:t>
            </a:r>
            <a:r>
              <a:rPr lang="en-US" altLang="zh-CN" sz="2400" dirty="0" err="1">
                <a:latin typeface="+mj-lt"/>
              </a:rPr>
              <a:t>c</a:t>
            </a:r>
            <a:r>
              <a:rPr lang="en-US" altLang="zh-CN" sz="2400" baseline="-25000" dirty="0" err="1">
                <a:latin typeface="+mj-lt"/>
              </a:rPr>
              <a:t>i</a:t>
            </a:r>
            <a:r>
              <a:rPr lang="zh-CN" altLang="en-US" sz="2400" dirty="0">
                <a:latin typeface="+mj-lt"/>
              </a:rPr>
              <a:t>）</a:t>
            </a:r>
            <a:endParaRPr lang="zh-CN" altLang="en-US" sz="2400" dirty="0">
              <a:latin typeface="+mj-lt"/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2606214" y="2559806"/>
            <a:ext cx="25490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（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1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）调色板数据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sym typeface="+mn-ea"/>
            </a:endParaRPr>
          </a:p>
        </p:txBody>
      </p:sp>
      <p:grpSp>
        <p:nvGrpSpPr>
          <p:cNvPr id="191" name="组合 190"/>
          <p:cNvGrpSpPr/>
          <p:nvPr/>
        </p:nvGrpSpPr>
        <p:grpSpPr>
          <a:xfrm>
            <a:off x="2043430" y="4871720"/>
            <a:ext cx="4431030" cy="1101725"/>
            <a:chOff x="1076853" y="5080315"/>
            <a:chExt cx="5054600" cy="1340761"/>
          </a:xfrm>
        </p:grpSpPr>
        <p:cxnSp>
          <p:nvCxnSpPr>
            <p:cNvPr id="192" name="直接连接符 191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矩形: 圆角 192"/>
            <p:cNvSpPr/>
            <p:nvPr/>
          </p:nvSpPr>
          <p:spPr>
            <a:xfrm>
              <a:off x="1076853" y="5228959"/>
              <a:ext cx="5054600" cy="1192117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94" name="矩形 193"/>
          <p:cNvSpPr/>
          <p:nvPr/>
        </p:nvSpPr>
        <p:spPr>
          <a:xfrm>
            <a:off x="2209165" y="5198110"/>
            <a:ext cx="4309110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保存每一个像素的调色板索引</a:t>
            </a:r>
            <a:endParaRPr lang="zh-CN" altLang="en-US" sz="2400" dirty="0">
              <a:latin typeface="+mj-lt"/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2606433" y="4314311"/>
            <a:ext cx="2233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（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2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n-ea"/>
              </a:rPr>
              <a:t>）图象数据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sym typeface="+mn-ea"/>
            </a:endParaRPr>
          </a:p>
        </p:txBody>
      </p:sp>
      <p:grpSp>
        <p:nvGrpSpPr>
          <p:cNvPr id="200" name="组合 199"/>
          <p:cNvGrpSpPr/>
          <p:nvPr/>
        </p:nvGrpSpPr>
        <p:grpSpPr>
          <a:xfrm>
            <a:off x="1259350" y="671653"/>
            <a:ext cx="4248785" cy="840105"/>
            <a:chOff x="3135993" y="1051060"/>
            <a:chExt cx="4248785" cy="840105"/>
          </a:xfrm>
        </p:grpSpPr>
        <p:sp>
          <p:nvSpPr>
            <p:cNvPr id="201" name="矩形: 圆角 200"/>
            <p:cNvSpPr/>
            <p:nvPr/>
          </p:nvSpPr>
          <p:spPr>
            <a:xfrm>
              <a:off x="3839573" y="1280930"/>
              <a:ext cx="3545205" cy="610235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2" name="矩形 201"/>
            <p:cNvSpPr/>
            <p:nvPr/>
          </p:nvSpPr>
          <p:spPr>
            <a:xfrm>
              <a:off x="3972923" y="1333635"/>
              <a:ext cx="3255010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lt"/>
                </a:rPr>
                <a:t>调色板图像的组成</a:t>
              </a:r>
              <a:endParaRPr lang="en-US" altLang="zh-CN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03" name="矩形 202"/>
            <p:cNvSpPr/>
            <p:nvPr/>
          </p:nvSpPr>
          <p:spPr>
            <a:xfrm>
              <a:off x="3295769" y="1051060"/>
              <a:ext cx="487680" cy="8299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204" name="直接连接符 203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8682" name="表格 68681"/>
          <p:cNvGraphicFramePr/>
          <p:nvPr/>
        </p:nvGraphicFramePr>
        <p:xfrm>
          <a:off x="7553960" y="1763395"/>
          <a:ext cx="3200400" cy="4210050"/>
        </p:xfrm>
        <a:graphic>
          <a:graphicData uri="http://schemas.openxmlformats.org/drawingml/2006/table">
            <a:tbl>
              <a:tblPr/>
              <a:tblGrid>
                <a:gridCol w="1006475"/>
                <a:gridCol w="779780"/>
                <a:gridCol w="777558"/>
                <a:gridCol w="636587"/>
              </a:tblGrid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dirty="0"/>
                        <a:t>索引</a:t>
                      </a:r>
                      <a:endParaRPr lang="zh-CN" altLang="en-US" sz="2400" dirty="0"/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R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G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B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87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/>
                        <a:t>0</a:t>
                      </a:r>
                      <a:r>
                        <a:rPr lang="zh-CN" altLang="en-US" sz="2400" dirty="0"/>
                        <a:t>黑</a:t>
                      </a:r>
                      <a:endParaRPr lang="zh-CN" altLang="en-US" sz="2400" dirty="0"/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0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0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0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/>
                        <a:t>1</a:t>
                      </a:r>
                      <a:r>
                        <a:rPr lang="zh-CN" altLang="en-US" sz="2400" dirty="0"/>
                        <a:t>白</a:t>
                      </a:r>
                      <a:endParaRPr lang="zh-CN" altLang="en-US" sz="2400" dirty="0"/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255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255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/>
                        <a:t>255</a:t>
                      </a:r>
                      <a:endParaRPr lang="en-US" altLang="zh-CN" sz="2400"/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zh-CN" altLang="en-US" sz="2400" dirty="0">
                          <a:solidFill>
                            <a:srgbClr val="FF0000"/>
                          </a:solidFill>
                        </a:rPr>
                        <a:t>红</a:t>
                      </a:r>
                      <a:endParaRPr lang="zh-CN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255</a:t>
                      </a:r>
                      <a:endParaRPr lang="en-US" altLang="zh-CN" sz="240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>
                          <a:solidFill>
                            <a:srgbClr val="00FF00"/>
                          </a:solidFill>
                        </a:rPr>
                        <a:t>3</a:t>
                      </a:r>
                      <a:r>
                        <a:rPr lang="zh-CN" altLang="en-US" sz="2400" dirty="0">
                          <a:solidFill>
                            <a:srgbClr val="00FF00"/>
                          </a:solidFill>
                        </a:rPr>
                        <a:t>绿</a:t>
                      </a:r>
                      <a:endParaRPr lang="zh-CN" altLang="en-US" sz="2400" dirty="0">
                        <a:solidFill>
                          <a:srgbClr val="00FF00"/>
                        </a:solidFill>
                      </a:endParaRPr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FF00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00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FF00"/>
                          </a:solidFill>
                        </a:rPr>
                        <a:t>255</a:t>
                      </a:r>
                      <a:endParaRPr lang="en-US" altLang="zh-CN" sz="2400">
                        <a:solidFill>
                          <a:srgbClr val="00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FF00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00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87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>
                          <a:solidFill>
                            <a:srgbClr val="0000FF"/>
                          </a:solidFill>
                        </a:rPr>
                        <a:t>4</a:t>
                      </a:r>
                      <a:r>
                        <a:rPr lang="zh-CN" altLang="en-US" sz="2400" dirty="0">
                          <a:solidFill>
                            <a:srgbClr val="0000FF"/>
                          </a:solidFill>
                        </a:rPr>
                        <a:t>蓝</a:t>
                      </a:r>
                      <a:endParaRPr lang="zh-CN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00FF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0000FF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00FF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0000FF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0000FF"/>
                          </a:solidFill>
                        </a:rPr>
                        <a:t>255</a:t>
                      </a:r>
                      <a:endParaRPr lang="en-US" altLang="zh-CN" sz="2400">
                        <a:solidFill>
                          <a:srgbClr val="0000FF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>
                          <a:solidFill>
                            <a:srgbClr val="FFFF00"/>
                          </a:solidFill>
                        </a:rPr>
                        <a:t>5</a:t>
                      </a:r>
                      <a:r>
                        <a:rPr lang="zh-CN" altLang="en-US" sz="2400" dirty="0">
                          <a:solidFill>
                            <a:srgbClr val="FFFF00"/>
                          </a:solidFill>
                        </a:rPr>
                        <a:t>黄</a:t>
                      </a:r>
                      <a:endParaRPr lang="zh-CN" alt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FF00"/>
                          </a:solidFill>
                        </a:rPr>
                        <a:t>255</a:t>
                      </a:r>
                      <a:endParaRPr lang="en-US" altLang="zh-CN" sz="240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FF00"/>
                          </a:solidFill>
                        </a:rPr>
                        <a:t>255</a:t>
                      </a:r>
                      <a:endParaRPr lang="en-US" altLang="zh-CN" sz="240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en-US" altLang="zh-CN" sz="240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dirty="0">
                          <a:solidFill>
                            <a:srgbClr val="C0C0C0"/>
                          </a:solidFill>
                        </a:rPr>
                        <a:t>6</a:t>
                      </a:r>
                      <a:r>
                        <a:rPr lang="zh-CN" altLang="en-US" sz="2400" dirty="0">
                          <a:solidFill>
                            <a:srgbClr val="C0C0C0"/>
                          </a:solidFill>
                        </a:rPr>
                        <a:t>银</a:t>
                      </a:r>
                      <a:endParaRPr lang="zh-CN" altLang="en-US" sz="2400" dirty="0">
                        <a:solidFill>
                          <a:srgbClr val="C0C0C0"/>
                        </a:solidFill>
                      </a:endParaRPr>
                    </a:p>
                  </a:txBody>
                  <a:tcPr marL="0" marR="0" marT="0" marB="0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C0C0C0"/>
                          </a:solidFill>
                        </a:rPr>
                        <a:t>192</a:t>
                      </a:r>
                      <a:endParaRPr lang="en-US" altLang="zh-CN" sz="2400">
                        <a:solidFill>
                          <a:srgbClr val="C0C0C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C0C0C0"/>
                          </a:solidFill>
                        </a:rPr>
                        <a:t>192</a:t>
                      </a:r>
                      <a:endParaRPr lang="en-US" altLang="zh-CN" sz="2400">
                        <a:solidFill>
                          <a:srgbClr val="C0C0C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b="1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>
                          <a:solidFill>
                            <a:srgbClr val="C0C0C0"/>
                          </a:solidFill>
                        </a:rPr>
                        <a:t>192</a:t>
                      </a:r>
                      <a:endParaRPr lang="en-US" altLang="zh-CN" sz="2400">
                        <a:solidFill>
                          <a:srgbClr val="C0C0C0"/>
                        </a:solidFill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右箭头 1"/>
          <p:cNvSpPr/>
          <p:nvPr/>
        </p:nvSpPr>
        <p:spPr>
          <a:xfrm>
            <a:off x="6668135" y="3561080"/>
            <a:ext cx="699770" cy="325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65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65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/>
      <p:bldP spid="190" grpId="0"/>
      <p:bldP spid="194" grpId="0"/>
      <p:bldP spid="195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45053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基于调色板图像的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LSB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方法一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1378020" y="2041443"/>
            <a:ext cx="3866197" cy="554008"/>
            <a:chOff x="1962782" y="3317604"/>
            <a:chExt cx="3784470" cy="554008"/>
          </a:xfrm>
        </p:grpSpPr>
        <p:sp>
          <p:nvSpPr>
            <p:cNvPr id="169" name="矩形: 圆角 168"/>
            <p:cNvSpPr/>
            <p:nvPr/>
          </p:nvSpPr>
          <p:spPr>
            <a:xfrm>
              <a:off x="1962782" y="3317604"/>
              <a:ext cx="378446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962783" y="3364081"/>
              <a:ext cx="378446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修改调色板颜色向量的</a:t>
              </a:r>
              <a:r>
                <a:rPr lang="en-US" altLang="zh-CN" sz="2400" dirty="0">
                  <a:latin typeface="+mj-lt"/>
                </a:rPr>
                <a:t>LSB</a:t>
              </a:r>
              <a:endParaRPr lang="en-US" altLang="zh-CN" sz="2400" dirty="0">
                <a:latin typeface="+mj-lt"/>
              </a:endParaRPr>
            </a:p>
          </p:txBody>
        </p:sp>
      </p:grpSp>
      <p:sp>
        <p:nvSpPr>
          <p:cNvPr id="176" name="矩形 175"/>
          <p:cNvSpPr/>
          <p:nvPr/>
        </p:nvSpPr>
        <p:spPr>
          <a:xfrm>
            <a:off x="1911569" y="2810956"/>
            <a:ext cx="7879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n-ea"/>
                <a:cs typeface="+mn-ea"/>
                <a:sym typeface="+mn-lt"/>
              </a:rPr>
              <a:t>对调色板的颜色向量的最低比特位进行秘密信息的替换。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1654223" y="3484019"/>
            <a:ext cx="4154183" cy="2549537"/>
            <a:chOff x="1076853" y="5080315"/>
            <a:chExt cx="5054600" cy="3102150"/>
          </a:xfrm>
        </p:grpSpPr>
        <p:cxnSp>
          <p:nvCxnSpPr>
            <p:cNvPr id="178" name="直接连接符 177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矩形: 圆角 178"/>
            <p:cNvSpPr/>
            <p:nvPr/>
          </p:nvSpPr>
          <p:spPr>
            <a:xfrm>
              <a:off x="1076853" y="5228958"/>
              <a:ext cx="5054600" cy="2953507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0" name="矩形 179"/>
          <p:cNvSpPr/>
          <p:nvPr/>
        </p:nvSpPr>
        <p:spPr>
          <a:xfrm>
            <a:off x="1744965" y="3876178"/>
            <a:ext cx="4106144" cy="1696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0F73EE"/>
                </a:solidFill>
                <a:latin typeface="+mn-ea"/>
              </a:rPr>
              <a:t>         对于灰度图像</a:t>
            </a:r>
            <a:r>
              <a:rPr lang="zh-CN" altLang="en-US" sz="2400" dirty="0">
                <a:latin typeface="+mn-ea"/>
              </a:rPr>
              <a:t>，修改灰度图像的调色板颜色数据对图像的显示没有明显影响。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6383596" y="3484020"/>
            <a:ext cx="4154183" cy="2549552"/>
            <a:chOff x="1076853" y="5080315"/>
            <a:chExt cx="5054600" cy="3102167"/>
          </a:xfrm>
        </p:grpSpPr>
        <p:cxnSp>
          <p:nvCxnSpPr>
            <p:cNvPr id="182" name="直接连接符 181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矩形: 圆角 182"/>
            <p:cNvSpPr/>
            <p:nvPr/>
          </p:nvSpPr>
          <p:spPr>
            <a:xfrm>
              <a:off x="1076853" y="5228959"/>
              <a:ext cx="5054600" cy="2953523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4" name="矩形 183"/>
          <p:cNvSpPr/>
          <p:nvPr/>
        </p:nvSpPr>
        <p:spPr>
          <a:xfrm>
            <a:off x="6559472" y="3695420"/>
            <a:ext cx="3802430" cy="2276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0F73EE"/>
                </a:solidFill>
                <a:latin typeface="+mj-lt"/>
              </a:rPr>
              <a:t>        对彩色图像</a:t>
            </a:r>
            <a:r>
              <a:rPr lang="zh-CN" altLang="en-US" sz="2400" dirty="0">
                <a:latin typeface="+mj-lt"/>
              </a:rPr>
              <a:t>，如果在</a:t>
            </a:r>
            <a:r>
              <a:rPr lang="en-US" altLang="zh-CN" sz="2400" dirty="0">
                <a:latin typeface="+mj-lt"/>
              </a:rPr>
              <a:t>R.G.B</a:t>
            </a:r>
            <a:r>
              <a:rPr lang="zh-CN" altLang="en-US" sz="2400" dirty="0">
                <a:latin typeface="+mj-lt"/>
              </a:rPr>
              <a:t>三色中同时修改最低比特位，产生的图像颜色可能会出现偏差，容易引起攻击者的怀疑。</a:t>
            </a:r>
            <a:endParaRPr lang="zh-CN" altLang="en-US" sz="24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6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65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/>
      <p:bldP spid="180" grpId="0"/>
      <p:bldP spid="18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45053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基于调色板图像的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LSB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方法二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1378020" y="2041443"/>
            <a:ext cx="4154182" cy="554008"/>
            <a:chOff x="1962782" y="3317604"/>
            <a:chExt cx="3784469" cy="554008"/>
          </a:xfrm>
        </p:grpSpPr>
        <p:sp>
          <p:nvSpPr>
            <p:cNvPr id="169" name="矩形: 圆角 168"/>
            <p:cNvSpPr/>
            <p:nvPr/>
          </p:nvSpPr>
          <p:spPr>
            <a:xfrm>
              <a:off x="1962782" y="3317604"/>
              <a:ext cx="378446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962783" y="3364081"/>
              <a:ext cx="37844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修改图像数据（索引）的</a:t>
              </a:r>
              <a:r>
                <a:rPr lang="en-US" altLang="zh-CN" sz="2400" dirty="0">
                  <a:latin typeface="+mj-lt"/>
                </a:rPr>
                <a:t>LSB</a:t>
              </a:r>
              <a:endParaRPr lang="en-US" altLang="zh-CN" sz="2400" dirty="0">
                <a:latin typeface="+mj-lt"/>
              </a:endParaRPr>
            </a:p>
          </p:txBody>
        </p:sp>
      </p:grpSp>
      <p:sp>
        <p:nvSpPr>
          <p:cNvPr id="176" name="矩形 175"/>
          <p:cNvSpPr/>
          <p:nvPr/>
        </p:nvSpPr>
        <p:spPr>
          <a:xfrm>
            <a:off x="1911569" y="3000356"/>
            <a:ext cx="5342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j-lt"/>
                <a:cs typeface="+mn-ea"/>
                <a:sym typeface="+mn-lt"/>
              </a:rPr>
              <a:t>在图像的索引数据中进行</a:t>
            </a:r>
            <a:r>
              <a:rPr lang="en-US" altLang="zh-CN" sz="2400" dirty="0">
                <a:latin typeface="+mj-lt"/>
                <a:cs typeface="+mn-ea"/>
                <a:sym typeface="+mn-lt"/>
              </a:rPr>
              <a:t>LSB</a:t>
            </a:r>
            <a:r>
              <a:rPr lang="zh-CN" altLang="en-US" sz="2400" dirty="0">
                <a:latin typeface="+mj-lt"/>
                <a:cs typeface="+mn-ea"/>
                <a:sym typeface="+mn-lt"/>
              </a:rPr>
              <a:t>的替换。</a:t>
            </a:r>
            <a:endParaRPr lang="zh-CN" altLang="en-US" sz="2400" dirty="0">
              <a:latin typeface="+mj-lt"/>
              <a:cs typeface="+mn-ea"/>
              <a:sym typeface="+mn-lt"/>
            </a:endParaRPr>
          </a:p>
        </p:txBody>
      </p:sp>
      <p:grpSp>
        <p:nvGrpSpPr>
          <p:cNvPr id="171" name="组合 170"/>
          <p:cNvGrpSpPr/>
          <p:nvPr/>
        </p:nvGrpSpPr>
        <p:grpSpPr>
          <a:xfrm>
            <a:off x="2449254" y="4058831"/>
            <a:ext cx="8316147" cy="1341632"/>
            <a:chOff x="2449254" y="2284640"/>
            <a:chExt cx="8316147" cy="1341632"/>
          </a:xfrm>
        </p:grpSpPr>
        <p:sp>
          <p:nvSpPr>
            <p:cNvPr id="172" name="矩形: 圆角 171"/>
            <p:cNvSpPr/>
            <p:nvPr/>
          </p:nvSpPr>
          <p:spPr>
            <a:xfrm>
              <a:off x="2449254" y="2284640"/>
              <a:ext cx="8316147" cy="1341632"/>
            </a:xfrm>
            <a:prstGeom prst="roundRect">
              <a:avLst>
                <a:gd name="adj" fmla="val 798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73" name="矩形 172"/>
            <p:cNvSpPr/>
            <p:nvPr/>
          </p:nvSpPr>
          <p:spPr>
            <a:xfrm>
              <a:off x="3148908" y="2520839"/>
              <a:ext cx="761649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索引值代表的是调色板中某一种颜色的顺序号。相邻的索引值其代表的颜色可能相差很远。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1611066" y="4054800"/>
            <a:ext cx="1341632" cy="1341632"/>
            <a:chOff x="1882937" y="2051686"/>
            <a:chExt cx="1438016" cy="1438016"/>
          </a:xfrm>
        </p:grpSpPr>
        <p:sp>
          <p:nvSpPr>
            <p:cNvPr id="175" name="椭圆 174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5" name="矩形 184"/>
            <p:cNvSpPr/>
            <p:nvPr/>
          </p:nvSpPr>
          <p:spPr>
            <a:xfrm>
              <a:off x="2176062" y="2530088"/>
              <a:ext cx="857707" cy="4948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问题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6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45053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基于调色板图像的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LSB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方法二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1378020" y="2041443"/>
            <a:ext cx="4154182" cy="554008"/>
            <a:chOff x="1962782" y="3317604"/>
            <a:chExt cx="3784469" cy="554008"/>
          </a:xfrm>
        </p:grpSpPr>
        <p:sp>
          <p:nvSpPr>
            <p:cNvPr id="169" name="矩形: 圆角 168"/>
            <p:cNvSpPr/>
            <p:nvPr/>
          </p:nvSpPr>
          <p:spPr>
            <a:xfrm>
              <a:off x="1962782" y="3317604"/>
              <a:ext cx="378446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962783" y="3364081"/>
              <a:ext cx="37844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修改图像数据（索引）的</a:t>
              </a:r>
              <a:r>
                <a:rPr lang="en-US" altLang="zh-CN" sz="2400" dirty="0">
                  <a:latin typeface="+mj-lt"/>
                </a:rPr>
                <a:t>LSB</a:t>
              </a:r>
              <a:endParaRPr lang="en-US" altLang="zh-CN" sz="2400" dirty="0">
                <a:latin typeface="+mj-lt"/>
              </a:endParaRPr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2449254" y="3795444"/>
            <a:ext cx="8316147" cy="1761164"/>
            <a:chOff x="2449254" y="2284640"/>
            <a:chExt cx="8316147" cy="1761164"/>
          </a:xfrm>
        </p:grpSpPr>
        <p:sp>
          <p:nvSpPr>
            <p:cNvPr id="178" name="矩形: 圆角 177"/>
            <p:cNvSpPr/>
            <p:nvPr/>
          </p:nvSpPr>
          <p:spPr>
            <a:xfrm>
              <a:off x="2449254" y="2284640"/>
              <a:ext cx="8316147" cy="1761164"/>
            </a:xfrm>
            <a:prstGeom prst="roundRect">
              <a:avLst>
                <a:gd name="adj" fmla="val 798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9" name="矩形 178">
                  <a:extLst>
                    <a:ext uri="{FF2B5EF4-FFF2-40B4-BE49-F238E27FC236}">
                      <ele attr="{7987A248-B0D8-4BFD-8441-1AB81F8B7C40}"/>
                    </a:ext>
                  </a:extLst>
                </p:cNvPr>
                <p:cNvSpPr/>
                <p:nvPr/>
              </p:nvSpPr>
              <p:spPr>
                <a:xfrm>
                  <a:off x="3148908" y="2350434"/>
                  <a:ext cx="7616493" cy="166250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fontAlgn="base">
                    <a:spcAft>
                      <a:spcPct val="0"/>
                    </a:spcAft>
                    <a:defRPr/>
                  </a:pPr>
                  <a:r>
                    <a:rPr lang="zh-CN" altLang="en-US" sz="2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  <a:sym typeface="+mn-lt"/>
                    </a:rPr>
                    <a:t>可以先将颜色按某种规则排序，使得相邻颜色比较接近，这时索引值所代表的颜色是相近的。例如：将颜色值根据它们在色彩空间中的欧几里得距离进行排序：</a:t>
                  </a:r>
                  <a:endPara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endParaRPr>
                </a:p>
                <a:p>
                  <a:pPr fontAlgn="base">
                    <a:spcAft>
                      <a:spcPct val="0"/>
                    </a:spcAft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2400" dirty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cs typeface="+mn-ea"/>
                            <a:sym typeface="+mn-lt"/>
                          </a:rPr>
                          <m:t>d</m:t>
                        </m:r>
                        <m:r>
                          <a:rPr lang="en-US" altLang="zh-CN" sz="2400" i="1" dirty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cs typeface="+mn-ea"/>
                            <a:sym typeface="+mn-lt"/>
                          </a:rPr>
                          <m:t>=</m:t>
                        </m:r>
                        <m:rad>
                          <m:radPr>
                            <m:degHide m:val="on"/>
                            <m:ctrlPr>
                              <a:rPr lang="en-US" altLang="zh-CN" sz="2400" i="1" dirty="0">
                                <a:solidFill>
                                  <a:schemeClr val="tx1">
                                    <a:lumMod val="85000"/>
                                    <a:lumOff val="15000"/>
                                  </a:schemeClr>
                                </a:solidFill>
                                <a:latin typeface="Cambria Math" panose="02040503050406030204" pitchFamily="18" charset="0"/>
                                <a:cs typeface="+mn-ea"/>
                                <a:sym typeface="+mn-lt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sz="2400" i="1" dirty="0">
                                <a:solidFill>
                                  <a:schemeClr val="tx1">
                                    <a:lumMod val="85000"/>
                                    <a:lumOff val="15000"/>
                                  </a:schemeClr>
                                </a:solidFill>
                                <a:latin typeface="Cambria Math" panose="02040503050406030204" pitchFamily="18" charset="0"/>
                                <a:cs typeface="+mn-ea"/>
                                <a:sym typeface="+mn-lt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sz="2400" i="1" dirty="0">
                                <a:solidFill>
                                  <a:schemeClr val="tx1">
                                    <a:lumMod val="85000"/>
                                    <a:lumOff val="15000"/>
                                  </a:schemeClr>
                                </a:solidFill>
                                <a:latin typeface="Cambria Math" panose="02040503050406030204" pitchFamily="18" charset="0"/>
                                <a:cs typeface="+mn-ea"/>
                                <a:sym typeface="+mn-lt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𝐵</m:t>
                                </m:r>
                              </m:e>
                              <m:sup>
                                <m:r>
                                  <a:rPr lang="en-US" altLang="zh-CN" sz="2400" i="1" dirty="0">
                                    <a:solidFill>
                                      <a:schemeClr val="tx1">
                                        <a:lumMod val="85000"/>
                                        <a:lumOff val="1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cs typeface="+mn-ea"/>
                                    <a:sym typeface="+mn-lt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oMath>
                    </m:oMathPara>
                  </a14:m>
                  <a:endParaRPr lang="zh-CN" altLang="en-US" sz="2400" dirty="0"/>
                </a:p>
              </p:txBody>
            </p:sp>
          </mc:Choice>
          <mc:Fallback>
            <p:sp>
              <p:nvSpPr>
                <p:cNvPr id="188" name="矩形 18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8908" y="2350434"/>
                  <a:ext cx="7616493" cy="1662506"/>
                </a:xfrm>
                <a:prstGeom prst="rect">
                  <a:avLst/>
                </a:prstGeom>
                <a:blipFill rotWithShape="1">
                  <a:blip r:embed="rId2"/>
                  <a:stretch>
                    <a:fillRect l="-1281" t="-2930" r="-368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  <a:endParaRPr lang="zh-CN" altLang="en-US">
                    <a:noFill/>
                  </a:endParaRPr>
                </a:p>
              </p:txBody>
            </p:sp>
          </mc:Fallback>
        </mc:AlternateContent>
      </p:grpSp>
      <p:grpSp>
        <p:nvGrpSpPr>
          <p:cNvPr id="180" name="组合 179"/>
          <p:cNvGrpSpPr/>
          <p:nvPr/>
        </p:nvGrpSpPr>
        <p:grpSpPr>
          <a:xfrm>
            <a:off x="1611066" y="4021675"/>
            <a:ext cx="1341632" cy="1341632"/>
            <a:chOff x="1882937" y="2051686"/>
            <a:chExt cx="1438016" cy="1438016"/>
          </a:xfrm>
        </p:grpSpPr>
        <p:sp>
          <p:nvSpPr>
            <p:cNvPr id="181" name="椭圆 180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2" name="矩形 181"/>
            <p:cNvSpPr/>
            <p:nvPr/>
          </p:nvSpPr>
          <p:spPr>
            <a:xfrm>
              <a:off x="2176062" y="2309174"/>
              <a:ext cx="857707" cy="8906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解决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方法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83" name="矩形 182"/>
          <p:cNvSpPr/>
          <p:nvPr/>
        </p:nvSpPr>
        <p:spPr>
          <a:xfrm>
            <a:off x="1911569" y="3000356"/>
            <a:ext cx="5342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j-lt"/>
                <a:cs typeface="+mn-ea"/>
                <a:sym typeface="+mn-lt"/>
              </a:rPr>
              <a:t>在图像的索引数据中进行</a:t>
            </a:r>
            <a:r>
              <a:rPr lang="en-US" altLang="zh-CN" sz="2400" dirty="0">
                <a:latin typeface="+mj-lt"/>
                <a:cs typeface="+mn-ea"/>
                <a:sym typeface="+mn-lt"/>
              </a:rPr>
              <a:t>LSB</a:t>
            </a:r>
            <a:r>
              <a:rPr lang="zh-CN" altLang="en-US" sz="2400" dirty="0">
                <a:latin typeface="+mj-lt"/>
                <a:cs typeface="+mn-ea"/>
                <a:sym typeface="+mn-lt"/>
              </a:rPr>
              <a:t>的替换。</a:t>
            </a:r>
            <a:endParaRPr lang="zh-CN" altLang="en-US" sz="2400" dirty="0">
              <a:latin typeface="+mj-lt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519460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基于调色板排序方式的隐藏法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7" name="组合 176"/>
          <p:cNvGrpSpPr/>
          <p:nvPr/>
        </p:nvGrpSpPr>
        <p:grpSpPr>
          <a:xfrm>
            <a:off x="2332256" y="5213846"/>
            <a:ext cx="8316147" cy="1251922"/>
            <a:chOff x="2449254" y="2284640"/>
            <a:chExt cx="8316147" cy="1394795"/>
          </a:xfrm>
        </p:grpSpPr>
        <p:sp>
          <p:nvSpPr>
            <p:cNvPr id="178" name="矩形: 圆角 177"/>
            <p:cNvSpPr/>
            <p:nvPr/>
          </p:nvSpPr>
          <p:spPr>
            <a:xfrm>
              <a:off x="2449254" y="2284640"/>
              <a:ext cx="8316147" cy="1341632"/>
            </a:xfrm>
            <a:prstGeom prst="roundRect">
              <a:avLst>
                <a:gd name="adj" fmla="val 798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79" name="矩形 178"/>
            <p:cNvSpPr/>
            <p:nvPr/>
          </p:nvSpPr>
          <p:spPr>
            <a:xfrm>
              <a:off x="3148908" y="2343736"/>
              <a:ext cx="7616493" cy="1335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这种隐藏信息的方式不具有鲁棒性，任何攻击者都可以通过改变调色板的排序方式（如：</a:t>
              </a:r>
              <a:r>
                <a:rPr lang="en-US" altLang="zh-CN" sz="2400" dirty="0">
                  <a:latin typeface="+mn-ea"/>
                </a:rPr>
                <a:t>“</a:t>
              </a:r>
              <a:r>
                <a:rPr lang="zh-CN" altLang="en-US" sz="2400" dirty="0">
                  <a:latin typeface="+mn-ea"/>
                </a:rPr>
                <a:t>另存为</a:t>
              </a:r>
              <a:r>
                <a:rPr lang="en-US" altLang="zh-CN" sz="2400" dirty="0">
                  <a:latin typeface="+mn-ea"/>
                </a:rPr>
                <a:t>”</a:t>
              </a:r>
              <a:r>
                <a:rPr lang="zh-CN" altLang="en-US" sz="2400" dirty="0">
                  <a:latin typeface="+mn-ea"/>
                </a:rPr>
                <a:t>）来破坏秘密信息，而对图像没有丝毫损害。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1543597" y="5145132"/>
            <a:ext cx="1341632" cy="1341632"/>
            <a:chOff x="1882937" y="2051686"/>
            <a:chExt cx="1438016" cy="1438016"/>
          </a:xfrm>
        </p:grpSpPr>
        <p:sp>
          <p:nvSpPr>
            <p:cNvPr id="181" name="椭圆 180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2" name="矩形 181"/>
            <p:cNvSpPr/>
            <p:nvPr/>
          </p:nvSpPr>
          <p:spPr>
            <a:xfrm>
              <a:off x="2176062" y="2530088"/>
              <a:ext cx="857707" cy="4948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缺点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281882" y="1850755"/>
            <a:ext cx="7724992" cy="791052"/>
            <a:chOff x="824072" y="1564267"/>
            <a:chExt cx="7724992" cy="791052"/>
          </a:xfrm>
        </p:grpSpPr>
        <p:sp>
          <p:nvSpPr>
            <p:cNvPr id="184" name="矩形: 圆角 183"/>
            <p:cNvSpPr/>
            <p:nvPr/>
          </p:nvSpPr>
          <p:spPr>
            <a:xfrm>
              <a:off x="824072" y="1740416"/>
              <a:ext cx="772499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701522" y="1828091"/>
              <a:ext cx="6647974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可以用调色板的排序方式对信息进行编码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2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97" name="组合 196"/>
          <p:cNvGrpSpPr/>
          <p:nvPr/>
        </p:nvGrpSpPr>
        <p:grpSpPr>
          <a:xfrm>
            <a:off x="1654223" y="2817585"/>
            <a:ext cx="4627558" cy="2173388"/>
            <a:chOff x="1076853" y="5080315"/>
            <a:chExt cx="5630579" cy="2747968"/>
          </a:xfrm>
        </p:grpSpPr>
        <p:cxnSp>
          <p:nvCxnSpPr>
            <p:cNvPr id="198" name="直接连接符 197"/>
            <p:cNvCxnSpPr/>
            <p:nvPr/>
          </p:nvCxnSpPr>
          <p:spPr>
            <a:xfrm>
              <a:off x="1076853" y="5080315"/>
              <a:ext cx="5535878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矩形: 圆角 198"/>
            <p:cNvSpPr/>
            <p:nvPr/>
          </p:nvSpPr>
          <p:spPr>
            <a:xfrm>
              <a:off x="1076853" y="5228959"/>
              <a:ext cx="5630579" cy="2599324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0" name="矩形 199"/>
          <p:cNvSpPr/>
          <p:nvPr/>
        </p:nvSpPr>
        <p:spPr>
          <a:xfrm>
            <a:off x="1682283" y="3077533"/>
            <a:ext cx="4566521" cy="1835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         因为在图像的存储中，调色板不需以任何方式排序，所以在以调色板保存颜色时，可以用来对信息进行编码。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201" name="组合 200"/>
          <p:cNvGrpSpPr/>
          <p:nvPr/>
        </p:nvGrpSpPr>
        <p:grpSpPr>
          <a:xfrm>
            <a:off x="6721526" y="2817583"/>
            <a:ext cx="4154183" cy="2173387"/>
            <a:chOff x="1076853" y="5080315"/>
            <a:chExt cx="5054600" cy="2644469"/>
          </a:xfrm>
        </p:grpSpPr>
        <p:cxnSp>
          <p:nvCxnSpPr>
            <p:cNvPr id="202" name="直接连接符 201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矩形: 圆角 202"/>
            <p:cNvSpPr/>
            <p:nvPr/>
          </p:nvSpPr>
          <p:spPr>
            <a:xfrm>
              <a:off x="1076853" y="5228962"/>
              <a:ext cx="5054600" cy="249582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4" name="矩形 203"/>
          <p:cNvSpPr/>
          <p:nvPr/>
        </p:nvSpPr>
        <p:spPr>
          <a:xfrm>
            <a:off x="6991110" y="3064712"/>
            <a:ext cx="3782784" cy="1833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        因为有</a:t>
            </a:r>
            <a:r>
              <a:rPr lang="en-US" altLang="zh-CN" sz="2400" dirty="0">
                <a:latin typeface="+mj-lt"/>
              </a:rPr>
              <a:t>N!</a:t>
            </a:r>
            <a:r>
              <a:rPr lang="zh-CN" altLang="en-US" sz="2400" dirty="0">
                <a:latin typeface="+mj-lt"/>
              </a:rPr>
              <a:t>个不同的方式对调色板进行排序，所以可以用来对一个短信息进行编码。</a:t>
            </a:r>
            <a:endParaRPr lang="zh-CN" altLang="en-US" sz="24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6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5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6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/>
      <p:bldP spid="20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519460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基于双份调色板索引的隐藏法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85" name="组合 184"/>
          <p:cNvGrpSpPr/>
          <p:nvPr/>
        </p:nvGrpSpPr>
        <p:grpSpPr>
          <a:xfrm>
            <a:off x="1479490" y="2404762"/>
            <a:ext cx="9539279" cy="2841304"/>
            <a:chOff x="1962782" y="3317604"/>
            <a:chExt cx="9539279" cy="2841304"/>
          </a:xfrm>
        </p:grpSpPr>
        <p:sp>
          <p:nvSpPr>
            <p:cNvPr id="186" name="矩形: 圆角 185"/>
            <p:cNvSpPr/>
            <p:nvPr/>
          </p:nvSpPr>
          <p:spPr>
            <a:xfrm>
              <a:off x="1962782" y="3317604"/>
              <a:ext cx="9539279" cy="2841304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2430063" y="3558812"/>
              <a:ext cx="8622053" cy="2250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保持调色板的颜色不变，将数目扩大一倍，因此图像中的每一个颜色值对应两个调色板索引，根据秘密信息比特，选择两个相同颜色中的一个。接收端利用事先约定的规则，根据每个像素使用的是调色板的哪一个颜色索引来提取出秘密信息。</a:t>
              </a:r>
              <a:endParaRPr lang="zh-CN" altLang="en-US" sz="2400" dirty="0"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2777526" y="716894"/>
            <a:ext cx="6943208" cy="1109044"/>
            <a:chOff x="3279913" y="488294"/>
            <a:chExt cx="694320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6943208" cy="687881"/>
              <a:chOff x="3279913" y="909457"/>
              <a:chExt cx="694320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694320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5519460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基于双份调色板索引的隐藏法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aphicFrame>
        <p:nvGraphicFramePr>
          <p:cNvPr id="170" name="表格 169"/>
          <p:cNvGraphicFramePr>
            <a:graphicFrameLocks noGrp="1"/>
          </p:cNvGraphicFramePr>
          <p:nvPr/>
        </p:nvGraphicFramePr>
        <p:xfrm>
          <a:off x="1614144" y="3379682"/>
          <a:ext cx="2267432" cy="2223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858"/>
                <a:gridCol w="566858"/>
                <a:gridCol w="566858"/>
                <a:gridCol w="566858"/>
              </a:tblGrid>
              <a:tr h="38047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</a:tr>
              <a:tr h="354589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</a:tr>
              <a:tr h="332958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</a:tr>
              <a:tr h="321159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</a:tr>
              <a:tr h="348689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  <a:tr h="38047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1" name="表格 170"/>
          <p:cNvGraphicFramePr>
            <a:graphicFrameLocks noGrp="1"/>
          </p:cNvGraphicFramePr>
          <p:nvPr/>
        </p:nvGraphicFramePr>
        <p:xfrm>
          <a:off x="5257055" y="4003163"/>
          <a:ext cx="2267432" cy="2209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858"/>
                <a:gridCol w="566858"/>
                <a:gridCol w="566858"/>
                <a:gridCol w="566858"/>
              </a:tblGrid>
              <a:tr h="127193"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354589">
                <a:tc>
                  <a:txBody>
                    <a:bodyPr/>
                    <a:lstStyle/>
                    <a:p>
                      <a:r>
                        <a:rPr lang="en-US" altLang="zh-CN" dirty="0"/>
                        <a:t>101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</a:tr>
              <a:tr h="332958">
                <a:tc>
                  <a:txBody>
                    <a:bodyPr/>
                    <a:lstStyle/>
                    <a:p>
                      <a:r>
                        <a:rPr lang="en-US" altLang="zh-CN" dirty="0"/>
                        <a:t>102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</a:tr>
              <a:tr h="321159">
                <a:tc>
                  <a:txBody>
                    <a:bodyPr/>
                    <a:lstStyle/>
                    <a:p>
                      <a:r>
                        <a:rPr lang="en-US" altLang="zh-CN" dirty="0"/>
                        <a:t>103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</a:tr>
              <a:tr h="348689">
                <a:tc>
                  <a:txBody>
                    <a:bodyPr/>
                    <a:lstStyle/>
                    <a:p>
                      <a:r>
                        <a:rPr lang="en-US" altLang="zh-CN" dirty="0"/>
                        <a:t>104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  <a:tr h="380470"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72" name="直接箭头连接符 171"/>
          <p:cNvCxnSpPr/>
          <p:nvPr/>
        </p:nvCxnSpPr>
        <p:spPr>
          <a:xfrm flipV="1">
            <a:off x="3990890" y="3524804"/>
            <a:ext cx="1016539" cy="63909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箭头连接符 172"/>
          <p:cNvCxnSpPr/>
          <p:nvPr/>
        </p:nvCxnSpPr>
        <p:spPr>
          <a:xfrm>
            <a:off x="4000260" y="4557192"/>
            <a:ext cx="967840" cy="55060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右大括号 173"/>
          <p:cNvSpPr/>
          <p:nvPr/>
        </p:nvSpPr>
        <p:spPr>
          <a:xfrm>
            <a:off x="7677150" y="2541578"/>
            <a:ext cx="250460" cy="1789471"/>
          </a:xfrm>
          <a:prstGeom prst="rightBrace">
            <a:avLst>
              <a:gd name="adj1" fmla="val 80092"/>
              <a:gd name="adj2" fmla="val 50000"/>
            </a:avLst>
          </a:prstGeom>
          <a:ln w="19050">
            <a:solidFill>
              <a:srgbClr val="0F73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5" name="右大括号 174"/>
          <p:cNvSpPr/>
          <p:nvPr/>
        </p:nvSpPr>
        <p:spPr>
          <a:xfrm>
            <a:off x="7677150" y="4399876"/>
            <a:ext cx="250460" cy="1789471"/>
          </a:xfrm>
          <a:prstGeom prst="rightBrace">
            <a:avLst>
              <a:gd name="adj1" fmla="val 51389"/>
              <a:gd name="adj2" fmla="val 50000"/>
            </a:avLst>
          </a:prstGeom>
          <a:ln w="19050">
            <a:solidFill>
              <a:srgbClr val="0F73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78" name="表格 177"/>
          <p:cNvGraphicFramePr>
            <a:graphicFrameLocks noGrp="1"/>
          </p:cNvGraphicFramePr>
          <p:nvPr/>
        </p:nvGraphicFramePr>
        <p:xfrm>
          <a:off x="5252139" y="2128166"/>
          <a:ext cx="2267432" cy="2223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858"/>
                <a:gridCol w="566858"/>
                <a:gridCol w="566858"/>
                <a:gridCol w="566858"/>
              </a:tblGrid>
              <a:tr h="38047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>
                    <a:solidFill>
                      <a:srgbClr val="1F4E79"/>
                    </a:solidFill>
                  </a:tcPr>
                </a:tc>
              </a:tr>
              <a:tr h="354589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BDD7EE"/>
                    </a:solidFill>
                  </a:tcPr>
                </a:tc>
              </a:tr>
              <a:tr h="332958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E3C9F7"/>
                    </a:solidFill>
                  </a:tcPr>
                </a:tc>
              </a:tr>
              <a:tr h="321159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>
                    <a:solidFill>
                      <a:srgbClr val="0F73EE"/>
                    </a:solidFill>
                  </a:tcPr>
                </a:tc>
              </a:tr>
              <a:tr h="348689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  <a:tr h="380470"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80" name="组合 179"/>
          <p:cNvGrpSpPr/>
          <p:nvPr/>
        </p:nvGrpSpPr>
        <p:grpSpPr>
          <a:xfrm>
            <a:off x="8080273" y="3151996"/>
            <a:ext cx="2683576" cy="554008"/>
            <a:chOff x="1962782" y="3317604"/>
            <a:chExt cx="3784469" cy="554008"/>
          </a:xfrm>
        </p:grpSpPr>
        <p:sp>
          <p:nvSpPr>
            <p:cNvPr id="181" name="矩形: 圆角 180"/>
            <p:cNvSpPr/>
            <p:nvPr/>
          </p:nvSpPr>
          <p:spPr>
            <a:xfrm>
              <a:off x="1962782" y="3317604"/>
              <a:ext cx="378446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1962783" y="3364081"/>
              <a:ext cx="3784468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秘密信息比特“</a:t>
              </a:r>
              <a:r>
                <a:rPr lang="en-US" altLang="zh-CN" sz="2400" dirty="0">
                  <a:latin typeface="+mj-lt"/>
                </a:rPr>
                <a:t>0</a:t>
              </a:r>
              <a:r>
                <a:rPr lang="zh-CN" altLang="en-US" sz="2400" dirty="0">
                  <a:latin typeface="+mj-lt"/>
                </a:rPr>
                <a:t>”</a:t>
              </a:r>
              <a:endParaRPr lang="en-US" altLang="zh-CN" sz="2400" dirty="0">
                <a:latin typeface="+mj-lt"/>
              </a:endParaRPr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080273" y="5017607"/>
            <a:ext cx="2683576" cy="554008"/>
            <a:chOff x="1962782" y="3317604"/>
            <a:chExt cx="3784469" cy="554008"/>
          </a:xfrm>
        </p:grpSpPr>
        <p:sp>
          <p:nvSpPr>
            <p:cNvPr id="184" name="矩形: 圆角 183"/>
            <p:cNvSpPr/>
            <p:nvPr/>
          </p:nvSpPr>
          <p:spPr>
            <a:xfrm>
              <a:off x="1962782" y="3317604"/>
              <a:ext cx="378446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1962783" y="3364081"/>
              <a:ext cx="3784468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秘密信息比特“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/>
                <a:t>”</a:t>
              </a:r>
              <a:endParaRPr lang="en-US" altLang="zh-CN" sz="2400" dirty="0">
                <a:latin typeface="+mj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 animBg="1"/>
      <p:bldP spid="175" grpId="0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ISLIDE.VECTOR" val="28b0fd0e-7ece-4f48-881a-83c93b08799b"/>
</p:tagLst>
</file>

<file path=ppt/tags/tag11.xml><?xml version="1.0" encoding="utf-8"?>
<p:tagLst xmlns:p="http://schemas.openxmlformats.org/presentationml/2006/main">
  <p:tag name="ISLIDE.VECTOR" val="28b0fd0e-7ece-4f48-881a-83c93b08799b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ISLIDE.VECTOR" val="28b0fd0e-7ece-4f48-881a-83c93b08799b"/>
</p:tagLst>
</file>

<file path=ppt/tags/tag7.xml><?xml version="1.0" encoding="utf-8"?>
<p:tagLst xmlns:p="http://schemas.openxmlformats.org/presentationml/2006/main">
  <p:tag name="ISLIDE.VECTOR" val="28b0fd0e-7ece-4f48-881a-83c93b08799b"/>
</p:tagLst>
</file>

<file path=ppt/tags/tag8.xml><?xml version="1.0" encoding="utf-8"?>
<p:tagLst xmlns:p="http://schemas.openxmlformats.org/presentationml/2006/main">
  <p:tag name="ISLIDE.VECTOR" val="28b0fd0e-7ece-4f48-881a-83c93b08799b"/>
</p:tagLst>
</file>

<file path=ppt/tags/tag9.xml><?xml version="1.0" encoding="utf-8"?>
<p:tagLst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953</Words>
  <Application>WPS 演示</Application>
  <PresentationFormat>宽屏</PresentationFormat>
  <Paragraphs>277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思源黑体 CN Heavy</vt:lpstr>
      <vt:lpstr>微软雅黑 Light</vt:lpstr>
      <vt:lpstr>Times New Roman</vt:lpstr>
      <vt:lpstr>微软雅黑</vt:lpstr>
      <vt:lpstr>Arial Unicode MS</vt:lpstr>
      <vt:lpstr>思源黑体 CN Normal</vt:lpstr>
      <vt:lpstr>等线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Li安全</cp:lastModifiedBy>
  <cp:revision>80</cp:revision>
  <dcterms:created xsi:type="dcterms:W3CDTF">2019-09-27T01:23:00Z</dcterms:created>
  <dcterms:modified xsi:type="dcterms:W3CDTF">2019-12-27T23:46:55Z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